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notesMasterIdLst>
    <p:notesMasterId r:id="rId9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96085" autoAdjust="0"/>
  </p:normalViewPr>
  <p:slideViewPr>
    <p:cSldViewPr>
      <p:cViewPr varScale="1">
        <p:scale>
          <a:sx n="106" d="100"/>
          <a:sy n="106" d="100"/>
        </p:scale>
        <p:origin x="154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27093E-C78E-4EB1-B785-2D1065348673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3A6A00-837C-4099-92BF-8CAD51C4A5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1871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A6A00-837C-4099-92BF-8CAD51C4A57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0985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D127D-319E-4C54-B60E-23605E19814F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977177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45096-3645-4164-B940-C32D0DD08B1B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60141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45096-3645-4164-B940-C32D0DD08B1B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962955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45096-3645-4164-B940-C32D0DD08B1B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258452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BF211-8139-49E3-B57A-ED808EBF4834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289580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45096-3645-4164-B940-C32D0DD08B1B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838644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45096-3645-4164-B940-C32D0DD08B1B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821885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6F8B6-FD6E-435B-9852-5B05F5EEED02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1936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6585-88B2-49DA-A434-4811901F888C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505454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45096-3645-4164-B940-C32D0DD08B1B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639015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E09C2-CDCC-4CAF-85B6-BE0FF80739E6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870033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45096-3645-4164-B940-C32D0DD08B1B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398560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1196752"/>
            <a:ext cx="7920880" cy="3157285"/>
          </a:xfrm>
        </p:spPr>
        <p:txBody>
          <a:bodyPr>
            <a:normAutofit/>
          </a:bodyPr>
          <a:lstStyle/>
          <a:p>
            <a:pPr marL="182880" indent="0" algn="ctr">
              <a:buNone/>
            </a:pPr>
            <a:r>
              <a:rPr lang="ru-RU" sz="3600" dirty="0">
                <a:latin typeface="Arial" pitchFamily="34" charset="0"/>
                <a:cs typeface="Arial" pitchFamily="34" charset="0"/>
              </a:rPr>
              <a:t>Перспективный план развития кафедры</a:t>
            </a:r>
            <a:br>
              <a:rPr lang="ru-RU" sz="3600" dirty="0">
                <a:latin typeface="Arial" pitchFamily="34" charset="0"/>
                <a:cs typeface="Arial" pitchFamily="34" charset="0"/>
              </a:rPr>
            </a:br>
            <a:r>
              <a:rPr lang="ru-RU" sz="3600" dirty="0">
                <a:latin typeface="Arial" pitchFamily="34" charset="0"/>
                <a:cs typeface="Arial" pitchFamily="34" charset="0"/>
              </a:rPr>
              <a:t>«Химия и химические технологии»</a:t>
            </a:r>
            <a:endParaRPr lang="en-US" alt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04048" y="5733256"/>
            <a:ext cx="3888432" cy="381000"/>
          </a:xfrm>
        </p:spPr>
        <p:txBody>
          <a:bodyPr>
            <a:noAutofit/>
          </a:bodyPr>
          <a:lstStyle/>
          <a:p>
            <a:r>
              <a:rPr lang="ru-RU" altLang="ru-RU" sz="1800" dirty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к.х.н., асс. профессор Елубай М.А.</a:t>
            </a:r>
            <a:endParaRPr lang="en-US" altLang="ru-RU" sz="1800" dirty="0">
              <a:solidFill>
                <a:schemeClr val="tx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8" name="Picture 6" descr="Toraighyrov University">
            <a:extLst>
              <a:ext uri="{FF2B5EF4-FFF2-40B4-BE49-F238E27FC236}">
                <a16:creationId xmlns:a16="http://schemas.microsoft.com/office/drawing/2014/main" id="{34FD59B8-6171-4038-AC52-C894E3FFA2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3600"/>
            <a:ext cx="1368152" cy="48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Toraighyrov University">
            <a:extLst>
              <a:ext uri="{FF2B5EF4-FFF2-40B4-BE49-F238E27FC236}">
                <a16:creationId xmlns:a16="http://schemas.microsoft.com/office/drawing/2014/main" id="{34FD59B8-6171-4038-AC52-C894E3FFA2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3600"/>
            <a:ext cx="1368152" cy="48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699792" y="252229"/>
            <a:ext cx="41540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/>
              <a:t>Академическая деятельность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548700"/>
              </p:ext>
            </p:extLst>
          </p:nvPr>
        </p:nvGraphicFramePr>
        <p:xfrm>
          <a:off x="297206" y="859474"/>
          <a:ext cx="8352929" cy="267808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956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5544">
                  <a:extLst>
                    <a:ext uri="{9D8B030D-6E8A-4147-A177-3AD203B41FA5}">
                      <a16:colId xmlns:a16="http://schemas.microsoft.com/office/drawing/2014/main" val="1381645253"/>
                    </a:ext>
                  </a:extLst>
                </a:gridCol>
                <a:gridCol w="627240">
                  <a:extLst>
                    <a:ext uri="{9D8B030D-6E8A-4147-A177-3AD203B41FA5}">
                      <a16:colId xmlns:a16="http://schemas.microsoft.com/office/drawing/2014/main" val="24742126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384429819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81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81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8012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Паритетность трехступенчатой системы подготовки кадров (лицензии):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17-18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18-19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19-20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2020-2021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2021-2022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2022-2023</a:t>
                      </a: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Бакалавриат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Химия/ХТОВ/ХТНВ/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OGR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204/153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17/170/45/10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25/180/55/1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30/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190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/60/20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06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Магистратура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Химия/ХТОВ/ХТНВ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118/42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10/40/20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10/50/20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10/50/20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32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Докторантура  </a:t>
                      </a:r>
                      <a:r>
                        <a:rPr lang="kk-KZ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Химия/ХТОВ/ХТНВ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2+1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-/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kk-KZ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/2/1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488481"/>
              </p:ext>
            </p:extLst>
          </p:nvPr>
        </p:nvGraphicFramePr>
        <p:xfrm>
          <a:off x="297206" y="3701088"/>
          <a:ext cx="8145498" cy="142710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9206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8849">
                  <a:extLst>
                    <a:ext uri="{9D8B030D-6E8A-4147-A177-3AD203B41FA5}">
                      <a16:colId xmlns:a16="http://schemas.microsoft.com/office/drawing/2014/main" val="1421502421"/>
                    </a:ext>
                  </a:extLst>
                </a:gridCol>
                <a:gridCol w="1458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8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8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20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Интеграция в международное образовательное пространство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19-20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2020-2021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2021-2022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2022-2023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7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Зарубежные студенты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3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Зарубежные преподаватели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853878" y="6492875"/>
            <a:ext cx="2133600" cy="365125"/>
          </a:xfrm>
        </p:spPr>
        <p:txBody>
          <a:bodyPr/>
          <a:lstStyle/>
          <a:p>
            <a:fld id="{541D127D-319E-4C54-B60E-23605E19814F}" type="slidenum">
              <a:rPr lang="en-US" altLang="ru-RU" smtClean="0"/>
              <a:pPr/>
              <a:t>2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097695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Toraighyrov University">
            <a:extLst>
              <a:ext uri="{FF2B5EF4-FFF2-40B4-BE49-F238E27FC236}">
                <a16:creationId xmlns:a16="http://schemas.microsoft.com/office/drawing/2014/main" id="{34FD59B8-6171-4038-AC52-C894E3FFA2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3600"/>
            <a:ext cx="1368152" cy="48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699792" y="376436"/>
            <a:ext cx="41540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/>
              <a:t>Академическая деятельность</a:t>
            </a:r>
            <a:endParaRPr lang="ru-RU" sz="2400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1357896"/>
              </p:ext>
            </p:extLst>
          </p:nvPr>
        </p:nvGraphicFramePr>
        <p:xfrm>
          <a:off x="683567" y="838101"/>
          <a:ext cx="7776865" cy="22784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687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6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64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64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69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Показатели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2020-2021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2021-2022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-202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49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% выпускников – успешные предприниматели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1,5%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3%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12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Дуальные образовательные программы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2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Двудипломное</a:t>
                      </a:r>
                      <a:r>
                        <a:rPr lang="ru-RU" sz="1400" dirty="0">
                          <a:effectLst/>
                        </a:rPr>
                        <a:t> образование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9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ОП на английском языке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D127D-319E-4C54-B60E-23605E19814F}" type="slidenum">
              <a:rPr lang="en-US" altLang="ru-RU" smtClean="0"/>
              <a:pPr/>
              <a:t>3</a:t>
            </a:fld>
            <a:endParaRPr lang="en-US" alt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881791"/>
              </p:ext>
            </p:extLst>
          </p:nvPr>
        </p:nvGraphicFramePr>
        <p:xfrm>
          <a:off x="683567" y="3249838"/>
          <a:ext cx="7776865" cy="165618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687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6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64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64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20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Выпускники 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2020-2021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2021-2022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2022-2023</a:t>
                      </a:r>
                      <a:endParaRPr lang="ru-RU" dirty="0"/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6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Зарплата выпускников,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</a:t>
                      </a:r>
                      <a:r>
                        <a:rPr lang="ru-RU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ыс</a:t>
                      </a:r>
                      <a:r>
                        <a:rPr lang="kk-KZ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тенге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90 000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0 000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120 000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64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Трудоустройство выпускников по специальности, Химия/ХТОВ/ХТНВ/</a:t>
                      </a:r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OGR</a:t>
                      </a:r>
                      <a:r>
                        <a:rPr lang="ru-RU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kk-KZ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kk-KZ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/95/100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100/100</a:t>
                      </a:r>
                      <a:r>
                        <a:rPr lang="kk-KZ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/100/100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100/100/100/100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6395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Toraighyrov University">
            <a:extLst>
              <a:ext uri="{FF2B5EF4-FFF2-40B4-BE49-F238E27FC236}">
                <a16:creationId xmlns:a16="http://schemas.microsoft.com/office/drawing/2014/main" id="{34FD59B8-6171-4038-AC52-C894E3FFA2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3600"/>
            <a:ext cx="1368152" cy="48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699792" y="376436"/>
            <a:ext cx="3170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/>
              <a:t>Научная деятельность</a:t>
            </a:r>
            <a:endParaRPr lang="ru-RU" sz="2400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480780"/>
              </p:ext>
            </p:extLst>
          </p:nvPr>
        </p:nvGraphicFramePr>
        <p:xfrm>
          <a:off x="845585" y="848429"/>
          <a:ext cx="7452830" cy="247353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934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25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57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08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Показатели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2020-2021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2021-2022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2022-2023</a:t>
                      </a: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5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Участие в НИОКР и коммерциализации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10</a:t>
                      </a:r>
                      <a:r>
                        <a:rPr lang="ru-RU" sz="1400" dirty="0">
                          <a:effectLst/>
                        </a:rPr>
                        <a:t>000,0 </a:t>
                      </a:r>
                      <a:r>
                        <a:rPr lang="ru-RU" sz="1400" dirty="0" err="1">
                          <a:effectLst/>
                        </a:rPr>
                        <a:t>тыс</a:t>
                      </a:r>
                      <a:r>
                        <a:rPr lang="ru-RU" sz="1400" dirty="0">
                          <a:effectLst/>
                        </a:rPr>
                        <a:t> тенге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120</a:t>
                      </a:r>
                      <a:r>
                        <a:rPr lang="ru-RU" sz="1400" dirty="0">
                          <a:effectLst/>
                        </a:rPr>
                        <a:t>00,0 </a:t>
                      </a:r>
                      <a:r>
                        <a:rPr lang="ru-RU" sz="1400" dirty="0" err="1">
                          <a:effectLst/>
                        </a:rPr>
                        <a:t>тыс</a:t>
                      </a:r>
                      <a:r>
                        <a:rPr lang="ru-RU" sz="1400" dirty="0">
                          <a:effectLst/>
                        </a:rPr>
                        <a:t> тенге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15000 </a:t>
                      </a:r>
                      <a:r>
                        <a:rPr lang="kk-KZ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тыс</a:t>
                      </a:r>
                      <a:r>
                        <a:rPr lang="kk-KZ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тенге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Удельный вес НИОКР в бюджете вуза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1,5%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Публикации в международных журналах с </a:t>
                      </a:r>
                      <a:r>
                        <a:rPr lang="ru-RU" sz="1400" dirty="0" err="1">
                          <a:effectLst/>
                        </a:rPr>
                        <a:t>импакт</a:t>
                      </a:r>
                      <a:r>
                        <a:rPr lang="ru-RU" sz="1400" dirty="0">
                          <a:effectLst/>
                        </a:rPr>
                        <a:t>-фактором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4</a:t>
                      </a:r>
                      <a:r>
                        <a:rPr lang="ru-RU" sz="1400" dirty="0">
                          <a:effectLst/>
                        </a:rPr>
                        <a:t> статьи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5</a:t>
                      </a:r>
                      <a:r>
                        <a:rPr lang="ru-RU" sz="1400" dirty="0">
                          <a:effectLst/>
                        </a:rPr>
                        <a:t> статьи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статей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3042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Инвестиции в развитие лабораторной базы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10000,0 </a:t>
                      </a:r>
                      <a:r>
                        <a:rPr lang="ru-RU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тыс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тенге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000,0 </a:t>
                      </a:r>
                      <a:r>
                        <a:rPr lang="ru-RU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тыс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тенге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000,0 </a:t>
                      </a:r>
                      <a:r>
                        <a:rPr lang="ru-RU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тыс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тенге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D127D-319E-4C54-B60E-23605E19814F}" type="slidenum">
              <a:rPr lang="en-US" altLang="ru-RU" smtClean="0"/>
              <a:pPr/>
              <a:t>4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047497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Toraighyrov University">
            <a:extLst>
              <a:ext uri="{FF2B5EF4-FFF2-40B4-BE49-F238E27FC236}">
                <a16:creationId xmlns:a16="http://schemas.microsoft.com/office/drawing/2014/main" id="{34FD59B8-6171-4038-AC52-C894E3FFA2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3600"/>
            <a:ext cx="1368152" cy="48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699792" y="376436"/>
            <a:ext cx="32350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/>
              <a:t>Человеческие ресурсы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925496"/>
              </p:ext>
            </p:extLst>
          </p:nvPr>
        </p:nvGraphicFramePr>
        <p:xfrm>
          <a:off x="683568" y="844652"/>
          <a:ext cx="7526786" cy="161239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601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19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19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19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2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Показатели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2020-2021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2021-2022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2022-2023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9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Удельный вес ППС в составе численности коллектива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Качество ППС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Остепененность ППС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kk-KZ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D127D-319E-4C54-B60E-23605E19814F}" type="slidenum">
              <a:rPr lang="en-US" altLang="ru-RU" smtClean="0"/>
              <a:pPr/>
              <a:t>5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071420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Toraighyrov University">
            <a:extLst>
              <a:ext uri="{FF2B5EF4-FFF2-40B4-BE49-F238E27FC236}">
                <a16:creationId xmlns:a16="http://schemas.microsoft.com/office/drawing/2014/main" id="{34FD59B8-6171-4038-AC52-C894E3FFA2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3600"/>
            <a:ext cx="1368152" cy="48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907704" y="284103"/>
            <a:ext cx="60776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/>
              <a:t>Воспитательная и социальная деятельности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D127D-319E-4C54-B60E-23605E19814F}" type="slidenum">
              <a:rPr lang="en-US" altLang="ru-RU" smtClean="0"/>
              <a:pPr/>
              <a:t>6</a:t>
            </a:fld>
            <a:endParaRPr lang="en-US" altLang="ru-RU"/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771392B3-F61E-441C-9D4D-52A2ADF57E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04267"/>
              </p:ext>
            </p:extLst>
          </p:nvPr>
        </p:nvGraphicFramePr>
        <p:xfrm>
          <a:off x="539552" y="836712"/>
          <a:ext cx="8147248" cy="314102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815480">
                  <a:extLst>
                    <a:ext uri="{9D8B030D-6E8A-4147-A177-3AD203B41FA5}">
                      <a16:colId xmlns:a16="http://schemas.microsoft.com/office/drawing/2014/main" val="784754537"/>
                    </a:ext>
                  </a:extLst>
                </a:gridCol>
                <a:gridCol w="1777256">
                  <a:extLst>
                    <a:ext uri="{9D8B030D-6E8A-4147-A177-3AD203B41FA5}">
                      <a16:colId xmlns:a16="http://schemas.microsoft.com/office/drawing/2014/main" val="1449710802"/>
                    </a:ext>
                  </a:extLst>
                </a:gridCol>
                <a:gridCol w="1777256">
                  <a:extLst>
                    <a:ext uri="{9D8B030D-6E8A-4147-A177-3AD203B41FA5}">
                      <a16:colId xmlns:a16="http://schemas.microsoft.com/office/drawing/2014/main" val="872174627"/>
                    </a:ext>
                  </a:extLst>
                </a:gridCol>
                <a:gridCol w="1777256">
                  <a:extLst>
                    <a:ext uri="{9D8B030D-6E8A-4147-A177-3AD203B41FA5}">
                      <a16:colId xmlns:a16="http://schemas.microsoft.com/office/drawing/2014/main" val="4061373046"/>
                    </a:ext>
                  </a:extLst>
                </a:gridCol>
              </a:tblGrid>
              <a:tr h="24335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Показатели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2020-2021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2021-2022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2022-2023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6388372"/>
                  </a:ext>
                </a:extLst>
              </a:tr>
              <a:tr h="243350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Приобщение к ЗОЖ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9177784"/>
                  </a:ext>
                </a:extLst>
              </a:tr>
              <a:tr h="521412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Вовлеченность в общественно-полезную деятельность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618498"/>
                  </a:ext>
                </a:extLst>
              </a:tr>
              <a:tr h="1129141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Студенческое самоуправление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Вовлечение в администрирование организационных процессов – 5%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Вовлечение в администрирование организационных процессов – 7%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Вовлечение в администрирование организационных процессов – 10%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785121"/>
                  </a:ext>
                </a:extLst>
              </a:tr>
              <a:tr h="243350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Волонтерская деятельность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51554367"/>
                  </a:ext>
                </a:extLst>
              </a:tr>
              <a:tr h="760423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Развитие антикоррупционной культуры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Прозрачность академического процесса – 100%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Прозрачность академического процесса – 100%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Прозрачность академического процесса – 100%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12120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2668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Toraighyrov University">
            <a:extLst>
              <a:ext uri="{FF2B5EF4-FFF2-40B4-BE49-F238E27FC236}">
                <a16:creationId xmlns:a16="http://schemas.microsoft.com/office/drawing/2014/main" id="{34FD59B8-6171-4038-AC52-C894E3FFA2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3600"/>
            <a:ext cx="1368152" cy="48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835696" y="2780928"/>
            <a:ext cx="596188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/>
              <a:t>Спасибо за внимание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D127D-319E-4C54-B60E-23605E19814F}" type="slidenum">
              <a:rPr lang="en-US" altLang="ru-RU" smtClean="0"/>
              <a:pPr/>
              <a:t>7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5957201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512</TotalTime>
  <Words>369</Words>
  <Application>Microsoft Office PowerPoint</Application>
  <PresentationFormat>Экран (4:3)</PresentationFormat>
  <Paragraphs>152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Тема Office</vt:lpstr>
      <vt:lpstr>Перспективный план развития кафедры «Химия и химические технологии»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Образовательная программа 6В05202 «География»</dc:title>
  <dc:creator>Windows User</dc:creator>
  <cp:lastModifiedBy>Елубай Мадениет Азаматұлы</cp:lastModifiedBy>
  <cp:revision>44</cp:revision>
  <cp:lastPrinted>2020-08-27T05:56:46Z</cp:lastPrinted>
  <dcterms:created xsi:type="dcterms:W3CDTF">2020-07-22T14:38:36Z</dcterms:created>
  <dcterms:modified xsi:type="dcterms:W3CDTF">2020-08-27T06:00:19Z</dcterms:modified>
</cp:coreProperties>
</file>